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56" r:id="rId2"/>
    <p:sldId id="262" r:id="rId3"/>
    <p:sldId id="261" r:id="rId4"/>
    <p:sldId id="257" r:id="rId5"/>
    <p:sldId id="263" r:id="rId6"/>
    <p:sldId id="264" r:id="rId7"/>
    <p:sldId id="258" r:id="rId8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70" d="100"/>
          <a:sy n="70" d="100"/>
        </p:scale>
        <p:origin x="-12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94ED6-D0A4-4C1A-A64F-E4F99783F6F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8B8EF-67EE-4430-8220-F4818D2244A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45D99-52D9-4F1B-BAB8-A400BCBF04F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44463"/>
            <a:ext cx="77724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8481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067300" y="1981200"/>
            <a:ext cx="3848100" cy="41148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54113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513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21513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C9B3C-3466-4BFD-B97D-0C4F0B8AEC5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40E39-F501-4914-9C52-36FCE84B5EA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A18C-4266-40DE-99DF-A5B72A661A3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5EC67-061A-45EA-8CDD-EF46C2F12D9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D5620-DAB7-4C96-9218-B1D12678DC7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BC8F2-67A6-434E-84A3-7EB018DF575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A40A4-DEE4-41BD-A7B1-4C15D4148A7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8485C-FFBD-4D6A-B1F1-4816B4D2B93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9006C-EAA5-4949-A9D3-078BD91996C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Times New Roman" charset="0"/>
                <a:cs typeface="+mn-cs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Times New Roman" charset="0"/>
                <a:cs typeface="+mn-cs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 smtClean="0">
                <a:solidFill>
                  <a:schemeClr val="tx1">
                    <a:tint val="95000"/>
                  </a:schemeClr>
                </a:solidFill>
                <a:latin typeface="Times New Roman" charset="0"/>
                <a:cs typeface="+mn-cs"/>
              </a:defRPr>
            </a:lvl1pPr>
            <a:extLst/>
          </a:lstStyle>
          <a:p>
            <a:pPr>
              <a:defRPr/>
            </a:pPr>
            <a:fld id="{22D5016D-8A1D-45B9-AB99-A2D4768C5D9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6" r:id="rId2"/>
    <p:sldLayoutId id="2147483858" r:id="rId3"/>
    <p:sldLayoutId id="2147483855" r:id="rId4"/>
    <p:sldLayoutId id="2147483854" r:id="rId5"/>
    <p:sldLayoutId id="2147483853" r:id="rId6"/>
    <p:sldLayoutId id="2147483859" r:id="rId7"/>
    <p:sldLayoutId id="2147483860" r:id="rId8"/>
    <p:sldLayoutId id="2147483861" r:id="rId9"/>
    <p:sldLayoutId id="2147483852" r:id="rId10"/>
    <p:sldLayoutId id="2147483862" r:id="rId11"/>
    <p:sldLayoutId id="2147483863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09B8E4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09B8E4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09B8E4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09B8E4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09B8E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09B8E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09B8E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09B8E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09B8E4"/>
          </a:solidFill>
          <a:latin typeface="Corbel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EB641B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39639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474B78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772400" cy="762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AU" dirty="0">
                <a:solidFill>
                  <a:schemeClr val="accent1">
                    <a:satMod val="150000"/>
                  </a:schemeClr>
                </a:solidFill>
              </a:rPr>
              <a:t>Basic Structure of a PC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371600"/>
            <a:ext cx="38862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sz="2800" b="1" smtClean="0"/>
              <a:t>Input Devices</a:t>
            </a:r>
          </a:p>
          <a:p>
            <a:pPr lvl="1">
              <a:lnSpc>
                <a:spcPct val="90000"/>
              </a:lnSpc>
            </a:pPr>
            <a:r>
              <a:rPr lang="en-AU" sz="1800" smtClean="0"/>
              <a:t>Includes peripheral devices for getting data into the computer</a:t>
            </a:r>
          </a:p>
          <a:p>
            <a:pPr>
              <a:lnSpc>
                <a:spcPct val="90000"/>
              </a:lnSpc>
            </a:pPr>
            <a:r>
              <a:rPr lang="en-AU" sz="2800" b="1" smtClean="0"/>
              <a:t>CPU</a:t>
            </a:r>
          </a:p>
          <a:p>
            <a:pPr lvl="1">
              <a:lnSpc>
                <a:spcPct val="90000"/>
              </a:lnSpc>
            </a:pPr>
            <a:r>
              <a:rPr lang="en-AU" sz="1800" smtClean="0"/>
              <a:t>Arithmetic logic unit, performs calculations, high speed memory (cache RAM), set of storage locations (registers)</a:t>
            </a:r>
          </a:p>
          <a:p>
            <a:pPr>
              <a:lnSpc>
                <a:spcPct val="90000"/>
              </a:lnSpc>
            </a:pPr>
            <a:r>
              <a:rPr lang="en-AU" sz="2800" b="1" smtClean="0"/>
              <a:t>RAM </a:t>
            </a:r>
          </a:p>
          <a:p>
            <a:pPr lvl="1">
              <a:lnSpc>
                <a:spcPct val="90000"/>
              </a:lnSpc>
            </a:pPr>
            <a:r>
              <a:rPr lang="en-AU" sz="1800" smtClean="0"/>
              <a:t>Random Access Memory</a:t>
            </a:r>
          </a:p>
        </p:txBody>
      </p:sp>
      <p:grpSp>
        <p:nvGrpSpPr>
          <p:cNvPr id="14339" name="Group 20"/>
          <p:cNvGrpSpPr>
            <a:grpSpLocks/>
          </p:cNvGrpSpPr>
          <p:nvPr/>
        </p:nvGrpSpPr>
        <p:grpSpPr bwMode="auto">
          <a:xfrm>
            <a:off x="4876800" y="2133600"/>
            <a:ext cx="3962400" cy="2057400"/>
            <a:chOff x="3072" y="1728"/>
            <a:chExt cx="2496" cy="1632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4080" y="1728"/>
              <a:ext cx="816" cy="672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endParaRPr lang="en-US" b="1"/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4176" y="1872"/>
              <a:ext cx="576" cy="192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AU" sz="1600" b="1"/>
                <a:t>Memory</a:t>
              </a:r>
            </a:p>
          </p:txBody>
        </p:sp>
        <p:sp>
          <p:nvSpPr>
            <p:cNvPr id="14343" name="Rectangle 8"/>
            <p:cNvSpPr>
              <a:spLocks noChangeArrowheads="1"/>
            </p:cNvSpPr>
            <p:nvPr/>
          </p:nvSpPr>
          <p:spPr bwMode="auto">
            <a:xfrm>
              <a:off x="4224" y="2112"/>
              <a:ext cx="432" cy="1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AU" sz="1600" b="1"/>
                <a:t>CPU</a:t>
              </a:r>
            </a:p>
          </p:txBody>
        </p:sp>
        <p:sp>
          <p:nvSpPr>
            <p:cNvPr id="14344" name="Rectangle 11"/>
            <p:cNvSpPr>
              <a:spLocks noChangeArrowheads="1"/>
            </p:cNvSpPr>
            <p:nvPr/>
          </p:nvSpPr>
          <p:spPr bwMode="auto">
            <a:xfrm>
              <a:off x="5088" y="1872"/>
              <a:ext cx="480" cy="432"/>
            </a:xfrm>
            <a:prstGeom prst="rect">
              <a:avLst/>
            </a:prstGeom>
            <a:solidFill>
              <a:srgbClr val="FFFF99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99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lang="en-AU" sz="1600" b="1"/>
                <a:t>Input</a:t>
              </a:r>
            </a:p>
            <a:p>
              <a:pPr algn="ctr"/>
              <a:r>
                <a:rPr lang="en-AU" sz="1600" b="1"/>
                <a:t>Devices</a:t>
              </a:r>
            </a:p>
          </p:txBody>
        </p:sp>
        <p:sp>
          <p:nvSpPr>
            <p:cNvPr id="14345" name="Rectangle 13"/>
            <p:cNvSpPr>
              <a:spLocks noChangeArrowheads="1"/>
            </p:cNvSpPr>
            <p:nvPr/>
          </p:nvSpPr>
          <p:spPr bwMode="auto">
            <a:xfrm>
              <a:off x="4032" y="2832"/>
              <a:ext cx="720" cy="528"/>
            </a:xfrm>
            <a:prstGeom prst="rect">
              <a:avLst/>
            </a:prstGeom>
            <a:solidFill>
              <a:srgbClr val="FFFF99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99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lang="en-AU" sz="1600" b="1"/>
                <a:t>Storage</a:t>
              </a:r>
            </a:p>
            <a:p>
              <a:pPr algn="ctr"/>
              <a:r>
                <a:rPr lang="en-AU" sz="1600" b="1"/>
                <a:t>Devices</a:t>
              </a:r>
            </a:p>
          </p:txBody>
        </p:sp>
        <p:sp>
          <p:nvSpPr>
            <p:cNvPr id="14346" name="Rectangle 14"/>
            <p:cNvSpPr>
              <a:spLocks noChangeArrowheads="1"/>
            </p:cNvSpPr>
            <p:nvPr/>
          </p:nvSpPr>
          <p:spPr bwMode="auto">
            <a:xfrm>
              <a:off x="3072" y="1920"/>
              <a:ext cx="576" cy="384"/>
            </a:xfrm>
            <a:prstGeom prst="rect">
              <a:avLst/>
            </a:prstGeom>
            <a:solidFill>
              <a:srgbClr val="FFFF99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99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lang="en-AU" sz="1600" b="1"/>
                <a:t>Output</a:t>
              </a:r>
            </a:p>
            <a:p>
              <a:pPr algn="ctr"/>
              <a:r>
                <a:rPr lang="en-AU" sz="1600" b="1"/>
                <a:t>Devices</a:t>
              </a:r>
            </a:p>
          </p:txBody>
        </p:sp>
        <p:sp>
          <p:nvSpPr>
            <p:cNvPr id="14347" name="Line 15"/>
            <p:cNvSpPr>
              <a:spLocks noChangeShapeType="1"/>
            </p:cNvSpPr>
            <p:nvPr/>
          </p:nvSpPr>
          <p:spPr bwMode="auto">
            <a:xfrm flipH="1">
              <a:off x="3696" y="2112"/>
              <a:ext cx="33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8" name="Line 16"/>
            <p:cNvSpPr>
              <a:spLocks noChangeShapeType="1"/>
            </p:cNvSpPr>
            <p:nvPr/>
          </p:nvSpPr>
          <p:spPr bwMode="auto">
            <a:xfrm flipH="1">
              <a:off x="4896" y="2112"/>
              <a:ext cx="19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" name="Line 18"/>
            <p:cNvSpPr>
              <a:spLocks noChangeShapeType="1"/>
            </p:cNvSpPr>
            <p:nvPr/>
          </p:nvSpPr>
          <p:spPr bwMode="auto">
            <a:xfrm>
              <a:off x="4464" y="2400"/>
              <a:ext cx="1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533400" y="4572000"/>
            <a:ext cx="4495800" cy="207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170000"/>
              <a:buFont typeface="Wingdings" pitchFamily="2" charset="2"/>
              <a:buChar char="§"/>
              <a:defRPr/>
            </a:pPr>
            <a:r>
              <a:rPr lang="en-A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</a:rPr>
              <a:t>   </a:t>
            </a:r>
            <a:r>
              <a:rPr lang="en-AU" sz="2800" b="1">
                <a:latin typeface="+mn-lt"/>
                <a:cs typeface="+mn-cs"/>
              </a:rPr>
              <a:t>Output</a:t>
            </a:r>
            <a:r>
              <a:rPr lang="en-AU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AU" sz="2800" b="1">
                <a:latin typeface="+mn-lt"/>
                <a:cs typeface="+mn-cs"/>
              </a:rPr>
              <a:t>Devices</a:t>
            </a:r>
            <a:r>
              <a:rPr lang="en-A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A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A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Includes peripheral devices that display information received from the computer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120000"/>
              <a:buFont typeface="Wingdings" pitchFamily="2" charset="2"/>
              <a:buChar char="§"/>
              <a:defRPr/>
            </a:pPr>
            <a:r>
              <a:rPr lang="en-AU" sz="2800" b="1" dirty="0">
                <a:latin typeface="+mn-lt"/>
                <a:cs typeface="+mn-cs"/>
              </a:rPr>
              <a:t>Storage</a:t>
            </a:r>
            <a:r>
              <a:rPr lang="en-AU" sz="1800" b="1" dirty="0">
                <a:latin typeface="Times New Roman" charset="0"/>
                <a:cs typeface="+mn-cs"/>
              </a:rPr>
              <a:t> </a:t>
            </a:r>
            <a:r>
              <a:rPr lang="en-AU" sz="2800" b="1" dirty="0">
                <a:latin typeface="+mn-lt"/>
                <a:cs typeface="+mn-cs"/>
              </a:rPr>
              <a:t>Devices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A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Secondary </a:t>
            </a:r>
            <a:r>
              <a:rPr lang="en-A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Memory non volatile storage. CD-ROMS, Disk Drives, Tape Drives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9144000" cy="14319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Input Output &amp; Storage Devices</a:t>
            </a:r>
            <a:endParaRPr lang="en-AU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066800" y="1524000"/>
            <a:ext cx="3810000" cy="2209800"/>
          </a:xfrm>
        </p:spPr>
        <p:txBody>
          <a:bodyPr/>
          <a:lstStyle/>
          <a:p>
            <a:r>
              <a:rPr lang="en-AU" b="1" smtClean="0"/>
              <a:t>Input devices</a:t>
            </a:r>
          </a:p>
          <a:p>
            <a:pPr lvl="1"/>
            <a:r>
              <a:rPr lang="en-AU" sz="1800" smtClean="0"/>
              <a:t>Keyboard</a:t>
            </a:r>
          </a:p>
          <a:p>
            <a:pPr lvl="1"/>
            <a:r>
              <a:rPr lang="en-AU" sz="1800" smtClean="0"/>
              <a:t>Mouse</a:t>
            </a:r>
          </a:p>
          <a:p>
            <a:pPr lvl="1"/>
            <a:r>
              <a:rPr lang="en-AU" sz="1800" smtClean="0"/>
              <a:t>Scanner</a:t>
            </a:r>
          </a:p>
          <a:p>
            <a:pPr lvl="1"/>
            <a:r>
              <a:rPr lang="en-AU" sz="1800" smtClean="0"/>
              <a:t>Digital camera</a:t>
            </a:r>
          </a:p>
        </p:txBody>
      </p:sp>
      <p:sp>
        <p:nvSpPr>
          <p:cNvPr id="15363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1143000" y="3352800"/>
            <a:ext cx="3810000" cy="1981200"/>
          </a:xfrm>
        </p:spPr>
        <p:txBody>
          <a:bodyPr/>
          <a:lstStyle/>
          <a:p>
            <a:pPr>
              <a:buSzPct val="100000"/>
              <a:buFont typeface="Wingdings" pitchFamily="2" charset="2"/>
              <a:buChar char="§"/>
            </a:pPr>
            <a:r>
              <a:rPr lang="en-AU" b="1" smtClean="0"/>
              <a:t>Output devices</a:t>
            </a:r>
          </a:p>
          <a:p>
            <a:pPr lvl="1">
              <a:buFont typeface="Wingdings" pitchFamily="2" charset="2"/>
              <a:buChar char="§"/>
            </a:pPr>
            <a:r>
              <a:rPr lang="en-AU" sz="1800" smtClean="0"/>
              <a:t>Monitor</a:t>
            </a:r>
          </a:p>
          <a:p>
            <a:pPr lvl="1">
              <a:buFont typeface="Wingdings" pitchFamily="2" charset="2"/>
              <a:buChar char="§"/>
            </a:pPr>
            <a:r>
              <a:rPr lang="en-AU" sz="1800" smtClean="0"/>
              <a:t>Printer</a:t>
            </a:r>
          </a:p>
          <a:p>
            <a:pPr lvl="1">
              <a:buFont typeface="Wingdings" pitchFamily="2" charset="2"/>
              <a:buChar char="§"/>
            </a:pPr>
            <a:r>
              <a:rPr lang="en-AU" sz="1800" smtClean="0"/>
              <a:t>LCD units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572000" y="2362200"/>
            <a:ext cx="3962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AU" sz="2800" b="1" dirty="0">
                <a:latin typeface="+mn-lt"/>
                <a:cs typeface="+mn-cs"/>
              </a:rPr>
              <a:t>Storage Devices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en-AU" sz="1800" dirty="0">
                <a:latin typeface="+mn-lt"/>
                <a:cs typeface="+mn-cs"/>
              </a:rPr>
              <a:t>Floppy disks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en-AU" sz="1800" dirty="0">
                <a:latin typeface="+mn-lt"/>
                <a:cs typeface="+mn-cs"/>
              </a:rPr>
              <a:t>Hard disks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en-AU" sz="1800" dirty="0">
                <a:latin typeface="+mn-lt"/>
                <a:cs typeface="+mn-cs"/>
              </a:rPr>
              <a:t>CD-ROM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en-AU" sz="1800" dirty="0">
                <a:latin typeface="+mn-lt"/>
                <a:cs typeface="+mn-cs"/>
              </a:rPr>
              <a:t>Magnetic Tape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en-AU" sz="1800" dirty="0">
                <a:latin typeface="+mn-lt"/>
                <a:cs typeface="+mn-cs"/>
              </a:rPr>
              <a:t>Removable disk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814388"/>
            <a:ext cx="7772400" cy="762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Parts Found in a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System</a:t>
            </a:r>
            <a:endParaRPr lang="en-US" sz="3200" dirty="0">
              <a:solidFill>
                <a:srgbClr val="990000"/>
              </a:solidFill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AutoNum type="arabicPeriod"/>
            </a:pPr>
            <a:r>
              <a:rPr lang="en-US" sz="1800" smtClean="0"/>
              <a:t>Monitor</a:t>
            </a: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en-US" sz="1800" smtClean="0"/>
              <a:t>Keyboard</a:t>
            </a: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en-US" sz="1800" smtClean="0"/>
              <a:t>Mouse</a:t>
            </a: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en-US" sz="1800" smtClean="0"/>
              <a:t>Mother Board</a:t>
            </a: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en-US" sz="1800" smtClean="0"/>
              <a:t>CPU</a:t>
            </a: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en-US" sz="1800" smtClean="0"/>
              <a:t>RAM</a:t>
            </a: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en-US" sz="1800" smtClean="0"/>
              <a:t>HDD</a:t>
            </a: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en-US" sz="1800" smtClean="0"/>
              <a:t>1.44 FDD</a:t>
            </a: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en-US" sz="1800" smtClean="0"/>
              <a:t>CD- Rom</a:t>
            </a: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en-US" sz="1800" smtClean="0"/>
              <a:t>Power supply</a:t>
            </a: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en-US" sz="1800" smtClean="0"/>
              <a:t>Controller Card</a:t>
            </a: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en-US" sz="1800" smtClean="0"/>
              <a:t>Sound Card</a:t>
            </a: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en-US" sz="1800" smtClean="0"/>
              <a:t>Speakers</a:t>
            </a: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en-US" sz="1800" smtClean="0"/>
              <a:t>ISA Slot</a:t>
            </a: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en-US" sz="1800" smtClean="0"/>
              <a:t>VGA Card</a:t>
            </a:r>
            <a:endParaRPr lang="en-US" sz="2400" smtClean="0"/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2054225"/>
            <a:ext cx="4627563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814388"/>
            <a:ext cx="7772400" cy="762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>
                <a:solidFill>
                  <a:schemeClr val="accent1">
                    <a:satMod val="150000"/>
                  </a:schemeClr>
                </a:solidFill>
              </a:rPr>
              <a:t>Motherboard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81200"/>
            <a:ext cx="3505200" cy="4114800"/>
          </a:xfrm>
        </p:spPr>
        <p:txBody>
          <a:bodyPr/>
          <a:lstStyle/>
          <a:p>
            <a:r>
              <a:rPr lang="en-AU" sz="2400" smtClean="0"/>
              <a:t>CPU</a:t>
            </a:r>
          </a:p>
          <a:p>
            <a:pPr lvl="1"/>
            <a:r>
              <a:rPr lang="en-AU" sz="2000" smtClean="0"/>
              <a:t>Central Processing Unit</a:t>
            </a:r>
          </a:p>
          <a:p>
            <a:r>
              <a:rPr lang="en-AU" sz="2400" smtClean="0"/>
              <a:t>Chip set</a:t>
            </a:r>
          </a:p>
          <a:p>
            <a:pPr lvl="1"/>
            <a:r>
              <a:rPr lang="en-AU" sz="2000" smtClean="0"/>
              <a:t>Manage the flow of data around the system bus</a:t>
            </a:r>
          </a:p>
          <a:p>
            <a:r>
              <a:rPr lang="en-AU" sz="2400" smtClean="0"/>
              <a:t>Crystal Oscillator</a:t>
            </a:r>
          </a:p>
          <a:p>
            <a:pPr lvl="1"/>
            <a:r>
              <a:rPr lang="en-AU" sz="2000" smtClean="0"/>
              <a:t>Synchronises CPU operations, measured in MHz</a:t>
            </a:r>
          </a:p>
        </p:txBody>
      </p:sp>
      <p:pic>
        <p:nvPicPr>
          <p:cNvPr id="1741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2209800"/>
            <a:ext cx="4319588" cy="341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814388"/>
            <a:ext cx="7772400" cy="762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>
                <a:solidFill>
                  <a:schemeClr val="accent1">
                    <a:satMod val="150000"/>
                  </a:schemeClr>
                </a:solidFill>
              </a:rPr>
              <a:t>Motherboard (cont)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81200"/>
            <a:ext cx="3733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sz="2400" smtClean="0"/>
              <a:t>RAM</a:t>
            </a:r>
          </a:p>
          <a:p>
            <a:pPr lvl="1">
              <a:lnSpc>
                <a:spcPct val="90000"/>
              </a:lnSpc>
            </a:pPr>
            <a:r>
              <a:rPr lang="en-AU" sz="2000" smtClean="0"/>
              <a:t>Memory that holds data while computer is running</a:t>
            </a:r>
          </a:p>
          <a:p>
            <a:pPr>
              <a:lnSpc>
                <a:spcPct val="90000"/>
              </a:lnSpc>
            </a:pPr>
            <a:r>
              <a:rPr lang="en-AU" sz="2400" smtClean="0"/>
              <a:t>ROM BIOS</a:t>
            </a:r>
          </a:p>
          <a:p>
            <a:pPr lvl="1">
              <a:lnSpc>
                <a:spcPct val="90000"/>
              </a:lnSpc>
            </a:pPr>
            <a:r>
              <a:rPr lang="en-AU" sz="2000" smtClean="0"/>
              <a:t>Holds a small amount of data when PC is off – enough to get it going again</a:t>
            </a:r>
          </a:p>
          <a:p>
            <a:pPr>
              <a:lnSpc>
                <a:spcPct val="90000"/>
              </a:lnSpc>
            </a:pPr>
            <a:r>
              <a:rPr lang="en-AU" sz="2400" smtClean="0"/>
              <a:t>System Bus</a:t>
            </a:r>
          </a:p>
          <a:p>
            <a:pPr lvl="1">
              <a:lnSpc>
                <a:spcPct val="90000"/>
              </a:lnSpc>
            </a:pPr>
            <a:r>
              <a:rPr lang="en-AU" sz="2000" smtClean="0"/>
              <a:t>Connects motherboard components</a:t>
            </a:r>
          </a:p>
        </p:txBody>
      </p:sp>
      <p:pic>
        <p:nvPicPr>
          <p:cNvPr id="18435" name="Picture 5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67300" y="2516188"/>
            <a:ext cx="3848100" cy="3044825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814388"/>
            <a:ext cx="7772400" cy="762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>
                <a:solidFill>
                  <a:schemeClr val="accent1">
                    <a:satMod val="150000"/>
                  </a:schemeClr>
                </a:solidFill>
              </a:rPr>
              <a:t>Motherboard (cont)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AU" sz="2400" smtClean="0"/>
              <a:t>Expansion Slots</a:t>
            </a:r>
          </a:p>
          <a:p>
            <a:pPr lvl="1"/>
            <a:r>
              <a:rPr lang="en-AU" sz="2000" smtClean="0"/>
              <a:t>Connects new devices to the computer</a:t>
            </a:r>
          </a:p>
          <a:p>
            <a:r>
              <a:rPr lang="en-AU" sz="2400" smtClean="0"/>
              <a:t>Cache Memory</a:t>
            </a:r>
          </a:p>
          <a:p>
            <a:pPr lvl="1"/>
            <a:r>
              <a:rPr lang="en-AU" sz="2000" smtClean="0"/>
              <a:t>Fast memory used to speed the flow of data between CPU and RAM. Cache holds the most recently used data</a:t>
            </a:r>
          </a:p>
          <a:p>
            <a:endParaRPr lang="en-AU" sz="2400" smtClean="0"/>
          </a:p>
        </p:txBody>
      </p:sp>
      <p:pic>
        <p:nvPicPr>
          <p:cNvPr id="19459" name="Picture 5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67300" y="2516188"/>
            <a:ext cx="3848100" cy="3044825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814388"/>
            <a:ext cx="7772400" cy="762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>
                <a:solidFill>
                  <a:schemeClr val="accent1">
                    <a:satMod val="150000"/>
                  </a:schemeClr>
                </a:solidFill>
              </a:rPr>
              <a:t>System Bus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981200"/>
            <a:ext cx="3276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sz="2400" smtClean="0"/>
              <a:t>System Bus</a:t>
            </a:r>
          </a:p>
          <a:p>
            <a:pPr lvl="1">
              <a:lnSpc>
                <a:spcPct val="90000"/>
              </a:lnSpc>
            </a:pPr>
            <a:r>
              <a:rPr lang="en-AU" sz="1800" smtClean="0"/>
              <a:t>Set of wires that connect all components on the motherboard</a:t>
            </a:r>
          </a:p>
          <a:p>
            <a:pPr>
              <a:lnSpc>
                <a:spcPct val="90000"/>
              </a:lnSpc>
            </a:pPr>
            <a:r>
              <a:rPr lang="en-AU" sz="2400" smtClean="0"/>
              <a:t>Data Bus</a:t>
            </a:r>
          </a:p>
          <a:p>
            <a:pPr lvl="1">
              <a:lnSpc>
                <a:spcPct val="90000"/>
              </a:lnSpc>
            </a:pPr>
            <a:r>
              <a:rPr lang="en-AU" sz="1800" smtClean="0"/>
              <a:t>USED TO MOVE DATA ARROUND THE SYSTEM</a:t>
            </a:r>
          </a:p>
          <a:p>
            <a:pPr>
              <a:lnSpc>
                <a:spcPct val="90000"/>
              </a:lnSpc>
            </a:pPr>
            <a:r>
              <a:rPr lang="en-AU" sz="2400" smtClean="0"/>
              <a:t>Address Bus</a:t>
            </a:r>
          </a:p>
          <a:p>
            <a:pPr lvl="1">
              <a:lnSpc>
                <a:spcPct val="90000"/>
              </a:lnSpc>
            </a:pPr>
            <a:r>
              <a:rPr lang="en-AU" sz="1800" smtClean="0"/>
              <a:t>Used to let memory and peripheral devices know which data on the data bus is intended for them</a:t>
            </a:r>
            <a:r>
              <a:rPr lang="en-AU" sz="2000" smtClean="0"/>
              <a:t>.</a:t>
            </a:r>
          </a:p>
        </p:txBody>
      </p:sp>
      <p:grpSp>
        <p:nvGrpSpPr>
          <p:cNvPr id="20483" name="Group 43"/>
          <p:cNvGrpSpPr>
            <a:grpSpLocks/>
          </p:cNvGrpSpPr>
          <p:nvPr/>
        </p:nvGrpSpPr>
        <p:grpSpPr bwMode="auto">
          <a:xfrm>
            <a:off x="4343400" y="1981200"/>
            <a:ext cx="4800600" cy="3276600"/>
            <a:chOff x="2496" y="1248"/>
            <a:chExt cx="3264" cy="2160"/>
          </a:xfrm>
        </p:grpSpPr>
        <p:sp>
          <p:nvSpPr>
            <p:cNvPr id="20484" name="Rectangle 5"/>
            <p:cNvSpPr>
              <a:spLocks noChangeArrowheads="1"/>
            </p:cNvSpPr>
            <p:nvPr/>
          </p:nvSpPr>
          <p:spPr bwMode="auto">
            <a:xfrm>
              <a:off x="2496" y="2496"/>
              <a:ext cx="3120" cy="288"/>
            </a:xfrm>
            <a:prstGeom prst="rect">
              <a:avLst/>
            </a:prstGeom>
            <a:gradFill rotWithShape="0">
              <a:gsLst>
                <a:gs pos="0">
                  <a:srgbClr val="767647"/>
                </a:gs>
                <a:gs pos="100000">
                  <a:srgbClr val="FFFF99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AU" sz="2000">
                  <a:solidFill>
                    <a:schemeClr val="bg2"/>
                  </a:solidFill>
                </a:rPr>
                <a:t>System Bus</a:t>
              </a:r>
            </a:p>
          </p:txBody>
        </p:sp>
        <p:sp>
          <p:nvSpPr>
            <p:cNvPr id="20485" name="AutoShape 9"/>
            <p:cNvSpPr>
              <a:spLocks noChangeArrowheads="1"/>
            </p:cNvSpPr>
            <p:nvPr/>
          </p:nvSpPr>
          <p:spPr bwMode="auto">
            <a:xfrm>
              <a:off x="2640" y="3024"/>
              <a:ext cx="576" cy="384"/>
            </a:xfrm>
            <a:prstGeom prst="flowChartPreparat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AU" sz="1400">
                  <a:solidFill>
                    <a:schemeClr val="bg2"/>
                  </a:solidFill>
                </a:rPr>
                <a:t>Keyboard</a:t>
              </a:r>
            </a:p>
            <a:p>
              <a:pPr algn="ctr"/>
              <a:r>
                <a:rPr lang="en-AU" sz="1400">
                  <a:solidFill>
                    <a:schemeClr val="bg2"/>
                  </a:solidFill>
                </a:rPr>
                <a:t>interface</a:t>
              </a:r>
            </a:p>
          </p:txBody>
        </p:sp>
        <p:sp>
          <p:nvSpPr>
            <p:cNvPr id="20486" name="AutoShape 20"/>
            <p:cNvSpPr>
              <a:spLocks noChangeArrowheads="1"/>
            </p:cNvSpPr>
            <p:nvPr/>
          </p:nvSpPr>
          <p:spPr bwMode="auto">
            <a:xfrm>
              <a:off x="3264" y="3024"/>
              <a:ext cx="576" cy="384"/>
            </a:xfrm>
            <a:prstGeom prst="flowChartPreparat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AU" sz="1400">
                  <a:solidFill>
                    <a:schemeClr val="bg2"/>
                  </a:solidFill>
                </a:rPr>
                <a:t>Video</a:t>
              </a:r>
            </a:p>
            <a:p>
              <a:pPr algn="ctr"/>
              <a:r>
                <a:rPr lang="en-AU" sz="1400">
                  <a:solidFill>
                    <a:schemeClr val="bg2"/>
                  </a:solidFill>
                </a:rPr>
                <a:t>Controller</a:t>
              </a:r>
            </a:p>
          </p:txBody>
        </p:sp>
        <p:sp>
          <p:nvSpPr>
            <p:cNvPr id="20487" name="AutoShape 21"/>
            <p:cNvSpPr>
              <a:spLocks noChangeArrowheads="1"/>
            </p:cNvSpPr>
            <p:nvPr/>
          </p:nvSpPr>
          <p:spPr bwMode="auto">
            <a:xfrm>
              <a:off x="3888" y="3024"/>
              <a:ext cx="576" cy="384"/>
            </a:xfrm>
            <a:prstGeom prst="flowChartPreparat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AU" sz="1400">
                  <a:solidFill>
                    <a:schemeClr val="bg2"/>
                  </a:solidFill>
                </a:rPr>
                <a:t>Disk</a:t>
              </a:r>
            </a:p>
            <a:p>
              <a:pPr algn="ctr"/>
              <a:r>
                <a:rPr lang="en-AU" sz="1400">
                  <a:solidFill>
                    <a:schemeClr val="bg2"/>
                  </a:solidFill>
                </a:rPr>
                <a:t>Controller</a:t>
              </a:r>
            </a:p>
          </p:txBody>
        </p:sp>
        <p:sp>
          <p:nvSpPr>
            <p:cNvPr id="20488" name="AutoShape 23"/>
            <p:cNvSpPr>
              <a:spLocks noChangeArrowheads="1"/>
            </p:cNvSpPr>
            <p:nvPr/>
          </p:nvSpPr>
          <p:spPr bwMode="auto">
            <a:xfrm>
              <a:off x="4512" y="3024"/>
              <a:ext cx="576" cy="384"/>
            </a:xfrm>
            <a:prstGeom prst="flowChartPreparat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AU" sz="1400">
                  <a:solidFill>
                    <a:schemeClr val="bg2"/>
                  </a:solidFill>
                </a:rPr>
                <a:t>Parallel</a:t>
              </a:r>
            </a:p>
            <a:p>
              <a:pPr algn="ctr"/>
              <a:r>
                <a:rPr lang="en-AU" sz="1400">
                  <a:solidFill>
                    <a:schemeClr val="bg2"/>
                  </a:solidFill>
                </a:rPr>
                <a:t>interface</a:t>
              </a:r>
            </a:p>
          </p:txBody>
        </p:sp>
        <p:sp>
          <p:nvSpPr>
            <p:cNvPr id="20489" name="AutoShape 24"/>
            <p:cNvSpPr>
              <a:spLocks noChangeArrowheads="1"/>
            </p:cNvSpPr>
            <p:nvPr/>
          </p:nvSpPr>
          <p:spPr bwMode="auto">
            <a:xfrm>
              <a:off x="5184" y="3024"/>
              <a:ext cx="576" cy="384"/>
            </a:xfrm>
            <a:prstGeom prst="flowChartPreparat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AU" sz="1400">
                  <a:solidFill>
                    <a:schemeClr val="bg2"/>
                  </a:solidFill>
                </a:rPr>
                <a:t>Serial</a:t>
              </a:r>
            </a:p>
            <a:p>
              <a:pPr algn="ctr"/>
              <a:r>
                <a:rPr lang="en-AU" sz="1400">
                  <a:solidFill>
                    <a:schemeClr val="bg2"/>
                  </a:solidFill>
                </a:rPr>
                <a:t>interface</a:t>
              </a:r>
            </a:p>
          </p:txBody>
        </p:sp>
        <p:sp>
          <p:nvSpPr>
            <p:cNvPr id="20490" name="Rectangle 25"/>
            <p:cNvSpPr>
              <a:spLocks noChangeArrowheads="1"/>
            </p:cNvSpPr>
            <p:nvPr/>
          </p:nvSpPr>
          <p:spPr bwMode="auto">
            <a:xfrm>
              <a:off x="2544" y="1632"/>
              <a:ext cx="672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AU">
                  <a:solidFill>
                    <a:schemeClr val="bg2"/>
                  </a:solidFill>
                </a:rPr>
                <a:t>CPU</a:t>
              </a:r>
            </a:p>
          </p:txBody>
        </p:sp>
        <p:sp>
          <p:nvSpPr>
            <p:cNvPr id="20491" name="Rectangle 27"/>
            <p:cNvSpPr>
              <a:spLocks noChangeArrowheads="1"/>
            </p:cNvSpPr>
            <p:nvPr/>
          </p:nvSpPr>
          <p:spPr bwMode="auto">
            <a:xfrm>
              <a:off x="3456" y="1392"/>
              <a:ext cx="384" cy="91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AU" sz="2000">
                  <a:solidFill>
                    <a:schemeClr val="bg2"/>
                  </a:solidFill>
                </a:rPr>
                <a:t>R</a:t>
              </a:r>
            </a:p>
            <a:p>
              <a:pPr algn="ctr"/>
              <a:r>
                <a:rPr lang="en-AU" sz="2000">
                  <a:solidFill>
                    <a:schemeClr val="bg2"/>
                  </a:solidFill>
                </a:rPr>
                <a:t>A</a:t>
              </a:r>
            </a:p>
            <a:p>
              <a:pPr algn="ctr"/>
              <a:r>
                <a:rPr lang="en-AU" sz="2000">
                  <a:solidFill>
                    <a:schemeClr val="bg2"/>
                  </a:solidFill>
                </a:rPr>
                <a:t>M</a:t>
              </a:r>
            </a:p>
          </p:txBody>
        </p:sp>
        <p:sp>
          <p:nvSpPr>
            <p:cNvPr id="20492" name="Rectangle 28"/>
            <p:cNvSpPr>
              <a:spLocks noChangeArrowheads="1"/>
            </p:cNvSpPr>
            <p:nvPr/>
          </p:nvSpPr>
          <p:spPr bwMode="auto">
            <a:xfrm>
              <a:off x="4224" y="1248"/>
              <a:ext cx="336" cy="1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AU" sz="1800">
                  <a:solidFill>
                    <a:schemeClr val="bg2"/>
                  </a:solidFill>
                </a:rPr>
                <a:t>R</a:t>
              </a:r>
            </a:p>
            <a:p>
              <a:pPr algn="ctr"/>
              <a:r>
                <a:rPr lang="en-AU" sz="1800">
                  <a:solidFill>
                    <a:schemeClr val="bg2"/>
                  </a:solidFill>
                </a:rPr>
                <a:t>O</a:t>
              </a:r>
            </a:p>
            <a:p>
              <a:pPr algn="ctr"/>
              <a:r>
                <a:rPr lang="en-AU" sz="1800">
                  <a:solidFill>
                    <a:schemeClr val="bg2"/>
                  </a:solidFill>
                </a:rPr>
                <a:t>M</a:t>
              </a:r>
            </a:p>
            <a:p>
              <a:pPr algn="ctr"/>
              <a:r>
                <a:rPr lang="en-AU" sz="1800">
                  <a:solidFill>
                    <a:schemeClr val="bg2"/>
                  </a:solidFill>
                </a:rPr>
                <a:t>B</a:t>
              </a:r>
            </a:p>
            <a:p>
              <a:pPr algn="ctr"/>
              <a:r>
                <a:rPr lang="en-AU" sz="1800">
                  <a:solidFill>
                    <a:schemeClr val="bg2"/>
                  </a:solidFill>
                </a:rPr>
                <a:t>I</a:t>
              </a:r>
            </a:p>
            <a:p>
              <a:pPr algn="ctr"/>
              <a:r>
                <a:rPr lang="en-AU" sz="1800">
                  <a:solidFill>
                    <a:schemeClr val="bg2"/>
                  </a:solidFill>
                </a:rPr>
                <a:t>O</a:t>
              </a:r>
            </a:p>
            <a:p>
              <a:pPr algn="ctr"/>
              <a:r>
                <a:rPr lang="en-AU" sz="1800">
                  <a:solidFill>
                    <a:schemeClr val="bg2"/>
                  </a:solidFill>
                </a:rPr>
                <a:t>S</a:t>
              </a:r>
            </a:p>
          </p:txBody>
        </p:sp>
        <p:sp>
          <p:nvSpPr>
            <p:cNvPr id="20493" name="Rectangle 29"/>
            <p:cNvSpPr>
              <a:spLocks noChangeArrowheads="1"/>
            </p:cNvSpPr>
            <p:nvPr/>
          </p:nvSpPr>
          <p:spPr bwMode="auto">
            <a:xfrm>
              <a:off x="4992" y="1248"/>
              <a:ext cx="288" cy="11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r>
                <a:rPr lang="en-AU" sz="2000">
                  <a:solidFill>
                    <a:schemeClr val="bg2"/>
                  </a:solidFill>
                </a:rPr>
                <a:t>C</a:t>
              </a:r>
            </a:p>
            <a:p>
              <a:pPr algn="ctr">
                <a:lnSpc>
                  <a:spcPct val="95000"/>
                </a:lnSpc>
              </a:pPr>
              <a:r>
                <a:rPr lang="en-AU" sz="2000">
                  <a:solidFill>
                    <a:schemeClr val="bg2"/>
                  </a:solidFill>
                </a:rPr>
                <a:t>A</a:t>
              </a:r>
            </a:p>
            <a:p>
              <a:pPr algn="ctr">
                <a:lnSpc>
                  <a:spcPct val="95000"/>
                </a:lnSpc>
              </a:pPr>
              <a:r>
                <a:rPr lang="en-AU" sz="2000">
                  <a:solidFill>
                    <a:schemeClr val="bg2"/>
                  </a:solidFill>
                </a:rPr>
                <a:t>C</a:t>
              </a:r>
            </a:p>
            <a:p>
              <a:pPr algn="ctr">
                <a:lnSpc>
                  <a:spcPct val="95000"/>
                </a:lnSpc>
              </a:pPr>
              <a:r>
                <a:rPr lang="en-AU" sz="2000">
                  <a:solidFill>
                    <a:schemeClr val="bg2"/>
                  </a:solidFill>
                </a:rPr>
                <a:t>H</a:t>
              </a:r>
            </a:p>
            <a:p>
              <a:pPr algn="ctr">
                <a:lnSpc>
                  <a:spcPct val="95000"/>
                </a:lnSpc>
              </a:pPr>
              <a:r>
                <a:rPr lang="en-AU" sz="2000">
                  <a:solidFill>
                    <a:schemeClr val="bg2"/>
                  </a:solidFill>
                </a:rPr>
                <a:t>E</a:t>
              </a:r>
            </a:p>
          </p:txBody>
        </p:sp>
        <p:sp>
          <p:nvSpPr>
            <p:cNvPr id="20494" name="Line 33"/>
            <p:cNvSpPr>
              <a:spLocks noChangeShapeType="1"/>
            </p:cNvSpPr>
            <p:nvPr/>
          </p:nvSpPr>
          <p:spPr bwMode="auto">
            <a:xfrm flipV="1">
              <a:off x="2832" y="225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5" name="Line 35"/>
            <p:cNvSpPr>
              <a:spLocks noChangeShapeType="1"/>
            </p:cNvSpPr>
            <p:nvPr/>
          </p:nvSpPr>
          <p:spPr bwMode="auto">
            <a:xfrm flipV="1">
              <a:off x="3696" y="23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6" name="Line 36"/>
            <p:cNvSpPr>
              <a:spLocks noChangeShapeType="1"/>
            </p:cNvSpPr>
            <p:nvPr/>
          </p:nvSpPr>
          <p:spPr bwMode="auto">
            <a:xfrm flipV="1">
              <a:off x="4416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7" name="Line 37"/>
            <p:cNvSpPr>
              <a:spLocks noChangeShapeType="1"/>
            </p:cNvSpPr>
            <p:nvPr/>
          </p:nvSpPr>
          <p:spPr bwMode="auto">
            <a:xfrm flipV="1">
              <a:off x="5184" y="235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8" name="Line 38"/>
            <p:cNvSpPr>
              <a:spLocks noChangeShapeType="1"/>
            </p:cNvSpPr>
            <p:nvPr/>
          </p:nvSpPr>
          <p:spPr bwMode="auto">
            <a:xfrm>
              <a:off x="2928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9" name="Line 39"/>
            <p:cNvSpPr>
              <a:spLocks noChangeShapeType="1"/>
            </p:cNvSpPr>
            <p:nvPr/>
          </p:nvSpPr>
          <p:spPr bwMode="auto">
            <a:xfrm>
              <a:off x="3552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0" name="Line 40"/>
            <p:cNvSpPr>
              <a:spLocks noChangeShapeType="1"/>
            </p:cNvSpPr>
            <p:nvPr/>
          </p:nvSpPr>
          <p:spPr bwMode="auto">
            <a:xfrm>
              <a:off x="4176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1" name="Line 41"/>
            <p:cNvSpPr>
              <a:spLocks noChangeShapeType="1"/>
            </p:cNvSpPr>
            <p:nvPr/>
          </p:nvSpPr>
          <p:spPr bwMode="auto">
            <a:xfrm>
              <a:off x="4752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2" name="Line 42"/>
            <p:cNvSpPr>
              <a:spLocks noChangeShapeType="1"/>
            </p:cNvSpPr>
            <p:nvPr/>
          </p:nvSpPr>
          <p:spPr bwMode="auto">
            <a:xfrm>
              <a:off x="5424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130</TotalTime>
  <Words>264</Words>
  <Application>Microsoft Office PowerPoint</Application>
  <PresentationFormat>On-screen Show (4:3)</PresentationFormat>
  <Paragraphs>96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7</vt:i4>
      </vt:variant>
    </vt:vector>
  </HeadingPairs>
  <TitlesOfParts>
    <vt:vector size="22" baseType="lpstr">
      <vt:lpstr>Times New Roman</vt:lpstr>
      <vt:lpstr>Arial</vt:lpstr>
      <vt:lpstr>Corbel</vt:lpstr>
      <vt:lpstr>Wingdings 2</vt:lpstr>
      <vt:lpstr>Wingdings</vt:lpstr>
      <vt:lpstr>Wingdings 3</vt:lpstr>
      <vt:lpstr>Calibri</vt:lpstr>
      <vt:lpstr>Module</vt:lpstr>
      <vt:lpstr>Module</vt:lpstr>
      <vt:lpstr>Module</vt:lpstr>
      <vt:lpstr>Module</vt:lpstr>
      <vt:lpstr>Module</vt:lpstr>
      <vt:lpstr>Module</vt:lpstr>
      <vt:lpstr>Module</vt:lpstr>
      <vt:lpstr>Module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Structure</dc:title>
  <dc:creator>John Evans</dc:creator>
  <cp:lastModifiedBy>Nitin</cp:lastModifiedBy>
  <cp:revision>23</cp:revision>
  <dcterms:created xsi:type="dcterms:W3CDTF">2001-03-05T11:15:31Z</dcterms:created>
  <dcterms:modified xsi:type="dcterms:W3CDTF">2014-08-09T04:06:47Z</dcterms:modified>
</cp:coreProperties>
</file>